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57" r:id="rId3"/>
    <p:sldId id="320" r:id="rId4"/>
    <p:sldId id="259" r:id="rId5"/>
    <p:sldId id="260" r:id="rId6"/>
    <p:sldId id="321" r:id="rId7"/>
    <p:sldId id="322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16" r:id="rId35"/>
    <p:sldId id="291" r:id="rId36"/>
    <p:sldId id="292" r:id="rId37"/>
    <p:sldId id="318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23" r:id="rId52"/>
    <p:sldId id="307" r:id="rId53"/>
    <p:sldId id="308" r:id="rId54"/>
    <p:sldId id="309" r:id="rId55"/>
    <p:sldId id="310" r:id="rId56"/>
    <p:sldId id="311" r:id="rId57"/>
    <p:sldId id="312" r:id="rId58"/>
    <p:sldId id="319" r:id="rId59"/>
    <p:sldId id="313" r:id="rId60"/>
    <p:sldId id="317" r:id="rId61"/>
    <p:sldId id="314" r:id="rId62"/>
    <p:sldId id="31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35C33-78ED-4051-B96B-0E3FBE3EFA43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E6CD-8928-4F97-9886-36A92DFC7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mtClean="0"/>
              <a:t>1- since injury is the leading cause of death in  children over 1 year</a:t>
            </a:r>
            <a:r>
              <a:rPr lang="en-US" baseline="30000" smtClean="0"/>
              <a:t> </a:t>
            </a:r>
            <a:r>
              <a:rPr lang="en-US" smtClean="0"/>
              <a:t>of age and motor vehicle</a:t>
            </a:r>
            <a:r>
              <a:rPr lang="en-US" baseline="30000" smtClean="0"/>
              <a:t> </a:t>
            </a:r>
            <a:r>
              <a:rPr lang="en-US" smtClean="0"/>
              <a:t>crashes are the most common cause of fatal childhood injuries;</a:t>
            </a:r>
            <a:r>
              <a:rPr lang="en-US" baseline="30000" smtClean="0"/>
              <a:t> </a:t>
            </a:r>
            <a:r>
              <a:rPr lang="en-US" smtClean="0"/>
              <a:t>targeted interventions, such as the use of child passenger safety</a:t>
            </a:r>
            <a:r>
              <a:rPr lang="en-US" baseline="30000" smtClean="0"/>
              <a:t> </a:t>
            </a:r>
            <a:r>
              <a:rPr lang="en-US" smtClean="0"/>
              <a:t>seats, can reduce the risk of death.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340551-80F3-479F-A0D1-EBC2B942F5F7}" type="slidenum">
              <a:rPr lang="ar-SA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455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48B1-A50B-45CF-A507-3C372491AF64}" type="slidenum">
              <a:rPr lang="fa-IR" smtClean="0"/>
              <a:pPr/>
              <a:t>36</a:t>
            </a:fld>
            <a:endParaRPr 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5275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FE624-AF72-496D-8662-990334609E5B}" type="slidenum">
              <a:rPr lang="fa-IR" smtClean="0"/>
              <a:pPr/>
              <a:t>38</a:t>
            </a:fld>
            <a:endParaRPr 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6153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mtClean="0">
                <a:cs typeface="Tahoma" pitchFamily="34" charset="0"/>
              </a:rPr>
              <a:t>An dvanced airway is one of this :intubation , tracheostomy or LMA insertion</a:t>
            </a:r>
            <a:endParaRPr lang="en-US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AD162-0B00-4037-9AC0-D0F11E4DD640}" type="slidenum">
              <a:rPr lang="ar-SA" smtClean="0"/>
              <a:pPr/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433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8CEF4-F7D3-4A93-93AF-F84C5F089FE9}" type="slidenum">
              <a:rPr lang="fa-IR" smtClean="0"/>
              <a:pPr/>
              <a:t>57</a:t>
            </a:fld>
            <a:endParaRPr 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008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DA6CC9-BEC7-4213-BAAD-9262F0FBF396}" type="slidenum">
              <a:rPr lang="fa-IR" smtClean="0"/>
              <a:pPr/>
              <a:t>59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463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13AFA-AFA5-4016-A4BD-3F8FDFE8BD6F}" type="slidenum">
              <a:rPr lang="fa-IR" smtClean="0"/>
              <a:pPr/>
              <a:t>62</a:t>
            </a:fld>
            <a:endParaRPr 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2319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 ,a high way, a burning building ,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BBE96-F052-41ED-86F3-10BFD7E03DD9}" type="slidenum">
              <a:rPr lang="ar-SA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539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13BCA9-785A-4253-921E-7AAA6A5035BD}" type="slidenum">
              <a:rPr lang="ar-SA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457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56049C-D0F3-4011-A580-7F437EFAB745}" type="slidenum">
              <a:rPr lang="ar-SA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438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7BF73-A0BE-4BD1-A195-F78CAE364642}" type="slidenum">
              <a:rPr lang="fa-IR" smtClean="0"/>
              <a:pPr/>
              <a:t>26</a:t>
            </a:fld>
            <a:endParaRPr 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202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65549F-4584-4A80-9AF4-8544D58BF991}" type="slidenum">
              <a:rPr lang="fa-IR" smtClean="0"/>
              <a:pPr/>
              <a:t>27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2-thumb–encircling hands technique is preferred</a:t>
            </a:r>
            <a:r>
              <a:rPr lang="en-US" baseline="30000" smtClean="0"/>
              <a:t> </a:t>
            </a:r>
            <a:r>
              <a:rPr lang="en-US" smtClean="0"/>
              <a:t>over the 2-finger technique because it produces higher coronary</a:t>
            </a:r>
            <a:r>
              <a:rPr lang="en-US" baseline="30000" smtClean="0"/>
              <a:t> </a:t>
            </a:r>
            <a:r>
              <a:rPr lang="en-US" smtClean="0"/>
              <a:t>artery perfusion pressure, results more consistently in appropriate</a:t>
            </a:r>
            <a:r>
              <a:rPr lang="en-US" baseline="30000" smtClean="0"/>
              <a:t> </a:t>
            </a:r>
            <a:r>
              <a:rPr lang="en-US" smtClean="0"/>
              <a:t>depth or force of compression,and may generate</a:t>
            </a:r>
            <a:r>
              <a:rPr lang="en-US" baseline="30000" smtClean="0"/>
              <a:t> </a:t>
            </a:r>
            <a:r>
              <a:rPr lang="en-US" smtClean="0"/>
              <a:t>higher systolic and diastolic pressures</a:t>
            </a:r>
          </a:p>
        </p:txBody>
      </p:sp>
    </p:spTree>
    <p:extLst>
      <p:ext uri="{BB962C8B-B14F-4D97-AF65-F5344CB8AC3E}">
        <p14:creationId xmlns:p14="http://schemas.microsoft.com/office/powerpoint/2010/main" val="1542741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66890C-D22A-447A-B785-414ECF7CB0A4}" type="slidenum">
              <a:rPr lang="fa-IR" smtClean="0"/>
              <a:pPr/>
              <a:t>28</a:t>
            </a:fld>
            <a:endParaRPr 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7405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AutoShape 1"/>
          <p:cNvSpPr>
            <a:spLocks noChangeArrowheads="1"/>
          </p:cNvSpPr>
          <p:nvPr/>
        </p:nvSpPr>
        <p:spPr bwMode="auto">
          <a:xfrm>
            <a:off x="0" y="303213"/>
            <a:ext cx="1588" cy="158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6371" name="Rectangle 2"/>
          <p:cNvSpPr>
            <a:spLocks noGrp="1" noChangeArrowheads="1"/>
          </p:cNvSpPr>
          <p:nvPr>
            <p:ph type="body"/>
          </p:nvPr>
        </p:nvSpPr>
        <p:spPr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68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lay rescuer uses a head tilt–chin</a:t>
            </a:r>
            <a:r>
              <a:rPr lang="en-US" baseline="30000" dirty="0" smtClean="0"/>
              <a:t> </a:t>
            </a:r>
            <a:r>
              <a:rPr lang="en-US" dirty="0" smtClean="0"/>
              <a:t>lift maneuver for both injured and </a:t>
            </a:r>
            <a:r>
              <a:rPr lang="en-US" dirty="0" err="1" smtClean="0"/>
              <a:t>noninjured</a:t>
            </a:r>
            <a:r>
              <a:rPr lang="en-US" dirty="0" smtClean="0"/>
              <a:t> victims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A4FDB-FAB7-4DA2-B709-55683DE813D2}" type="slidenum">
              <a:rPr lang="ar-SA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1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DC1C957-8BD1-4B5B-AA1A-50C7AFA2DAB2}" type="slidenum">
              <a:rPr lang="ar-SA"/>
              <a:pPr>
                <a:defRPr/>
              </a:pPr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F4A8-68B2-46CA-963F-D8F593F208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5FAF1F7-419D-448A-89F7-0D7A6EEF3F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5617F-A037-4E0A-B330-8D8E1187A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6C455-BBF4-424D-87DA-1289EAC01B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39734" y="1981200"/>
            <a:ext cx="3818467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17951-E1A8-4D23-A228-A1A53B0E0E4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0FE94-A00C-4E95-A50E-0E8B196600D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71E7FC-DC8C-4164-A51D-622A73133C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98461-4183-4856-84F2-435AF81669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110BA-3F87-4217-B241-5CBDFE0FF90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AF01-99C2-4E1C-AFE3-54C204E5B82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0342-A893-486D-B981-0B27CDC9B80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099E-03C8-4D38-9C31-768D4860214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72C992-496C-4388-A680-1E3B087C43A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7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8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cs typeface="Arial" charset="0"/>
              </a:defRPr>
            </a:lvl1pPr>
            <a:extLst/>
          </a:lstStyle>
          <a:p>
            <a:pPr>
              <a:defRPr/>
            </a:pPr>
            <a:fld id="{C7CC2B94-7686-4217-9677-CBB273376F9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Pediatric Basic Life Support</a:t>
            </a:r>
          </a:p>
        </p:txBody>
      </p:sp>
      <p:pic>
        <p:nvPicPr>
          <p:cNvPr id="10243" name="Picture 4" descr="Circul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3225" y="5229225"/>
            <a:ext cx="489585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-76200" y="6086475"/>
            <a:ext cx="379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itchFamily="34" charset="0"/>
              </a:rPr>
              <a:t>©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2015 </a:t>
            </a:r>
            <a:r>
              <a:rPr lang="en-US" dirty="0">
                <a:solidFill>
                  <a:schemeClr val="tx2"/>
                </a:solidFill>
              </a:rPr>
              <a:t>American Heart Association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34925" y="6375400"/>
            <a:ext cx="421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http://www.circulationaha.org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46" name="Picture 8" descr="ict-sm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933825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398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Responsive child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844675"/>
            <a:ext cx="8229600" cy="4530725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he or she will answer or move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Checking the child for any injuries or need of medical assistance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Calling EMS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endParaRPr lang="en-US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76" y="789532"/>
            <a:ext cx="7242048" cy="42388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             Nonresponsive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2"/>
          </p:nvPr>
        </p:nvSpPr>
        <p:spPr>
          <a:xfrm>
            <a:off x="228600" y="1711325"/>
            <a:ext cx="3749675" cy="4114800"/>
          </a:xfrm>
        </p:spPr>
        <p:txBody>
          <a:bodyPr/>
          <a:lstStyle/>
          <a:p>
            <a:r>
              <a:rPr lang="en-US" dirty="0" smtClean="0">
                <a:cs typeface="Tahoma" pitchFamily="34" charset="0"/>
              </a:rPr>
              <a:t>Regular breathing</a:t>
            </a:r>
          </a:p>
          <a:p>
            <a:r>
              <a:rPr lang="en-US" dirty="0" smtClean="0">
                <a:cs typeface="Tahoma" pitchFamily="34" charset="0"/>
              </a:rPr>
              <a:t>No evidence of trauma</a:t>
            </a:r>
          </a:p>
          <a:p>
            <a:pPr marL="0" indent="0">
              <a:buNone/>
            </a:pPr>
            <a:endParaRPr lang="en-US" dirty="0" smtClean="0">
              <a:cs typeface="Tahoma" pitchFamily="34" charset="0"/>
            </a:endParaRPr>
          </a:p>
          <a:p>
            <a:pPr>
              <a:buFont typeface="Wingdings 2" pitchFamily="18" charset="2"/>
              <a:buNone/>
            </a:pPr>
            <a:endParaRPr lang="en-US" dirty="0" smtClean="0">
              <a:cs typeface="Tahoma" pitchFamily="34" charset="0"/>
            </a:endParaRPr>
          </a:p>
          <a:p>
            <a:r>
              <a:rPr lang="en-US" dirty="0" smtClean="0">
                <a:cs typeface="Tahoma" pitchFamily="34" charset="0"/>
              </a:rPr>
              <a:t>Breathing but respiratory distress</a:t>
            </a:r>
          </a:p>
          <a:p>
            <a:pPr>
              <a:buFont typeface="Wingdings 2" pitchFamily="18" charset="2"/>
              <a:buNone/>
            </a:pPr>
            <a:endParaRPr lang="en-US" dirty="0" smtClean="0">
              <a:cs typeface="Tahoma" pitchFamily="34" charset="0"/>
            </a:endParaRPr>
          </a:p>
        </p:txBody>
      </p:sp>
      <p:sp>
        <p:nvSpPr>
          <p:cNvPr id="21508" name="Content Placeholder 5"/>
          <p:cNvSpPr>
            <a:spLocks noGrp="1"/>
          </p:cNvSpPr>
          <p:nvPr>
            <p:ph sz="quarter" idx="4"/>
          </p:nvPr>
        </p:nvSpPr>
        <p:spPr>
          <a:xfrm>
            <a:off x="4178300" y="1711325"/>
            <a:ext cx="3521075" cy="4114800"/>
          </a:xfrm>
        </p:spPr>
        <p:txBody>
          <a:bodyPr/>
          <a:lstStyle/>
          <a:p>
            <a:r>
              <a:rPr lang="en-US" dirty="0" smtClean="0">
                <a:cs typeface="Tahoma" pitchFamily="34" charset="0"/>
              </a:rPr>
              <a:t> Recovery position</a:t>
            </a:r>
          </a:p>
          <a:p>
            <a:r>
              <a:rPr lang="en-US" dirty="0" smtClean="0">
                <a:cs typeface="Tahoma" pitchFamily="34" charset="0"/>
              </a:rPr>
              <a:t> Call EMS</a:t>
            </a:r>
          </a:p>
          <a:p>
            <a:pPr>
              <a:buFont typeface="Wingdings 2" pitchFamily="18" charset="2"/>
              <a:buNone/>
            </a:pPr>
            <a:endParaRPr lang="en-US" dirty="0" smtClean="0">
              <a:cs typeface="Tahoma" pitchFamily="34" charset="0"/>
            </a:endParaRPr>
          </a:p>
          <a:p>
            <a:pPr>
              <a:buFont typeface="Wingdings 2" pitchFamily="18" charset="2"/>
              <a:buNone/>
            </a:pPr>
            <a:endParaRPr lang="en-US" dirty="0" smtClean="0">
              <a:cs typeface="Tahoma" pitchFamily="34" charset="0"/>
            </a:endParaRPr>
          </a:p>
          <a:p>
            <a:r>
              <a:rPr lang="en-US" dirty="0" smtClean="0">
                <a:cs typeface="Tahoma" pitchFamily="34" charset="0"/>
              </a:rPr>
              <a:t>Remain him/her in a position that is most comfortable</a:t>
            </a:r>
          </a:p>
          <a:p>
            <a:r>
              <a:rPr lang="en-US" dirty="0" smtClean="0">
                <a:cs typeface="Tahoma" pitchFamily="34" charset="0"/>
              </a:rPr>
              <a:t>Call EMS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357563" y="1857375"/>
            <a:ext cx="906462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357563" y="3500438"/>
            <a:ext cx="906462" cy="341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0" y="857250"/>
            <a:ext cx="7215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   (</a:t>
            </a:r>
            <a:r>
              <a:rPr lang="en-US" sz="3200" b="1" dirty="0">
                <a:solidFill>
                  <a:srgbClr val="FF0000"/>
                </a:solidFill>
              </a:rPr>
              <a:t>Shout for </a:t>
            </a:r>
            <a:r>
              <a:rPr lang="en-US" sz="3200" b="1" dirty="0" err="1" smtClean="0">
                <a:solidFill>
                  <a:srgbClr val="FF0000"/>
                </a:solidFill>
              </a:rPr>
              <a:t>help,check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breath)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Recovery Position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9570" y="1752600"/>
            <a:ext cx="8229600" cy="1397000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If the child is </a:t>
            </a:r>
            <a:r>
              <a:rPr lang="en-US" i="1" dirty="0" smtClean="0">
                <a:cs typeface="Tahoma" pitchFamily="34" charset="0"/>
              </a:rPr>
              <a:t>breathing </a:t>
            </a:r>
            <a:r>
              <a:rPr lang="en-US" dirty="0" smtClean="0">
                <a:cs typeface="Tahoma" pitchFamily="34" charset="0"/>
              </a:rPr>
              <a:t>&amp; there is no evidence of trauma: turn the child onto the side (recovery position).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922588"/>
            <a:ext cx="66960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recov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1000125"/>
            <a:ext cx="3714750" cy="58578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7239000" cy="64294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Recovery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42048" cy="39431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Unresponsive 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495800" cy="5068888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ahoma" pitchFamily="34" charset="0"/>
              </a:rPr>
              <a:t>Shout for help &amp; start CPR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cs typeface="Tahoma" pitchFamily="34" charset="0"/>
              </a:rPr>
              <a:t> </a:t>
            </a: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Lone rescuer, continue CPR for 5 cycles (about 2 min)then call EMS</a:t>
            </a: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Two </a:t>
            </a:r>
            <a:r>
              <a:rPr lang="en-US" sz="2400" dirty="0" err="1" smtClean="0">
                <a:cs typeface="Tahoma" pitchFamily="34" charset="0"/>
              </a:rPr>
              <a:t>rescuers:one</a:t>
            </a:r>
            <a:r>
              <a:rPr lang="en-US" sz="2400" dirty="0" smtClean="0">
                <a:cs typeface="Tahoma" pitchFamily="34" charset="0"/>
              </a:rPr>
              <a:t> continues CPR and other call EMS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127250"/>
            <a:ext cx="46815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2139950" y="785813"/>
            <a:ext cx="3216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No Breathing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Unresponsive child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18557"/>
            <a:ext cx="7696200" cy="4846638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If you are alone &amp; there is no evidence of trauma, you may carry a small child with you to the telephone</a:t>
            </a:r>
            <a:endParaRPr lang="en-US" dirty="0">
              <a:cs typeface="Tahoma" pitchFamily="34" charset="0"/>
            </a:endParaRP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If the child must be moved for safety reasons, support the head &amp; body to minimize turning, bending, or twisting of the head &amp; neck</a:t>
            </a:r>
          </a:p>
          <a:p>
            <a:pPr eaLnBrk="1" hangingPunct="1"/>
            <a:endParaRPr lang="en-US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2910" y="357166"/>
            <a:ext cx="7423154" cy="706438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compatLnSpc="1">
            <a:prstTxWarp prst="textNoShape">
              <a:avLst/>
            </a:prstTxWarp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carrying a small child to the telephone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contrast="6000"/>
          </a:blip>
          <a:srcRect l="12167" t="47748" r="61058" b="7948"/>
          <a:stretch>
            <a:fillRect/>
          </a:stretch>
        </p:blipFill>
        <p:spPr>
          <a:xfrm>
            <a:off x="2857500" y="1857375"/>
            <a:ext cx="3481388" cy="4321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648" y="228600"/>
            <a:ext cx="8229600" cy="11398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Activate the EMS System &amp; Get the </a:t>
            </a:r>
            <a:br>
              <a:rPr lang="en-US" sz="3200" dirty="0" smtClean="0"/>
            </a:br>
            <a:r>
              <a:rPr lang="en-US" sz="3200" dirty="0" smtClean="0"/>
              <a:t>AED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0" y="2011362"/>
            <a:ext cx="8153400" cy="4846638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ahoma" pitchFamily="34" charset="0"/>
              </a:rPr>
              <a:t>If the arrest is witnessed &amp; sudden (e.g., an athlete who collapses on the playing field), a lone healthcare provider should activate the EMS system &amp; get an AED before starting CPR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If two rescuers, one continues CPR and the other activates EMS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If one rescuer and the arrest is not witnessed, continue CPR  for 2 min then activate EMS</a:t>
            </a:r>
          </a:p>
          <a:p>
            <a:pPr eaLnBrk="1" hangingPunct="1">
              <a:buFont typeface="Wingdings" pitchFamily="2" charset="2"/>
              <a:buNone/>
            </a:pPr>
            <a:endParaRPr lang="en-US" sz="2400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1943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Position the Victim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1534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cs typeface="Tahoma" pitchFamily="34" charset="0"/>
              </a:rPr>
              <a:t>If the victim is unresponsive, make sure that the victim is in a supine position on a flat, hard surface, such as a sturdy table, the floor, or the ground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 smtClean="0">
                <a:cs typeface="Tahoma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cs typeface="Tahoma" pitchFamily="34" charset="0"/>
              </a:rPr>
              <a:t>If you must turn the victim, minimize turning or twisting of the head &amp; neck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cs typeface="Tahoma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25" y="3284538"/>
            <a:ext cx="56705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702" y="30162"/>
            <a:ext cx="7239000" cy="7858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Pulse Check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1"/>
            <a:ext cx="8135938" cy="4883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cs typeface="Tahoma" pitchFamily="34" charset="0"/>
              </a:rPr>
              <a:t>Brachial in an infant &amp; carotid or femoral in a child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cs typeface="Tahoma" pitchFamily="34" charset="0"/>
              </a:rPr>
              <a:t>Take no more than 10 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cs typeface="Tahom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cs typeface="Tahoma" pitchFamily="34" charset="0"/>
              </a:rPr>
              <a:t>Profound </a:t>
            </a:r>
            <a:r>
              <a:rPr lang="en-US" sz="2400" dirty="0" err="1" smtClean="0">
                <a:cs typeface="Tahoma" pitchFamily="34" charset="0"/>
              </a:rPr>
              <a:t>bradycardia</a:t>
            </a:r>
            <a:r>
              <a:rPr lang="en-US" sz="2400" dirty="0" smtClean="0">
                <a:cs typeface="Tahoma" pitchFamily="34" charset="0"/>
              </a:rPr>
              <a:t> [PR &lt; 60 </a:t>
            </a:r>
            <a:r>
              <a:rPr lang="en-US" sz="2400" dirty="0" err="1" smtClean="0">
                <a:cs typeface="Tahoma" pitchFamily="34" charset="0"/>
              </a:rPr>
              <a:t>bpm</a:t>
            </a:r>
            <a:r>
              <a:rPr lang="en-US" sz="2400" dirty="0" smtClean="0">
                <a:cs typeface="Tahoma" pitchFamily="34" charset="0"/>
              </a:rPr>
              <a:t> + signs of poor perfusion (i.e., pallor, cyanosis)] despite oxygenation &amp; ventilation: chest compressions 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000" dirty="0" smtClean="0">
              <a:cs typeface="Tahoma" pitchFamily="34" charset="0"/>
            </a:endParaRPr>
          </a:p>
        </p:txBody>
      </p:sp>
      <p:pic>
        <p:nvPicPr>
          <p:cNvPr id="30724" name="Picture 4" descr="Image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824287"/>
            <a:ext cx="3563938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357188"/>
            <a:ext cx="7772400" cy="11477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mtClean="0"/>
              <a:t>Pediatric Chain of Survival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28688" y="1714500"/>
            <a:ext cx="6677025" cy="1419225"/>
          </a:xfr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6000" y="315595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1.prevention,</a:t>
            </a:r>
          </a:p>
          <a:p>
            <a:pPr algn="l"/>
            <a:r>
              <a:rPr lang="en-US"/>
              <a:t>2.early CPR,</a:t>
            </a:r>
          </a:p>
          <a:p>
            <a:pPr algn="l"/>
            <a:r>
              <a:rPr lang="en-US"/>
              <a:t>3.prompt access to the emergency   response system, </a:t>
            </a:r>
          </a:p>
          <a:p>
            <a:pPr algn="l"/>
            <a:r>
              <a:rPr lang="en-US"/>
              <a:t>4.rapid PALS,</a:t>
            </a:r>
          </a:p>
          <a:p>
            <a:pPr algn="l"/>
            <a:r>
              <a:rPr lang="en-US"/>
              <a:t>5. integrated post– cardiac arrest care. 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the first 3 links: BLS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"/>
            <a:ext cx="8229600" cy="64291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BRACHIAL PULSE CHECK</a:t>
            </a:r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38"/>
            <a:ext cx="8116888" cy="62150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898525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Definite pulse</a:t>
            </a:r>
            <a:endParaRPr lang="en-US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0" y="1609724"/>
            <a:ext cx="8153400" cy="5248275"/>
          </a:xfrm>
        </p:spPr>
        <p:txBody>
          <a:bodyPr/>
          <a:lstStyle/>
          <a:p>
            <a:r>
              <a:rPr lang="en-US" dirty="0" smtClean="0">
                <a:cs typeface="Tahoma" pitchFamily="34" charset="0"/>
              </a:rPr>
              <a:t>Give one breath every 3-5 seconds(12-20/min)</a:t>
            </a:r>
          </a:p>
          <a:p>
            <a:pPr marL="0" indent="0">
              <a:buNone/>
            </a:pPr>
            <a:endParaRPr lang="en-US" dirty="0" smtClean="0">
              <a:cs typeface="Tahoma" pitchFamily="34" charset="0"/>
            </a:endParaRPr>
          </a:p>
          <a:p>
            <a:r>
              <a:rPr lang="en-US" dirty="0" smtClean="0">
                <a:cs typeface="Tahoma" pitchFamily="34" charset="0"/>
              </a:rPr>
              <a:t>Open the airway using a head tilt–chin</a:t>
            </a:r>
            <a:r>
              <a:rPr lang="en-US" baseline="30000" dirty="0" smtClean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lift maneuver or jaw thrust</a:t>
            </a:r>
          </a:p>
          <a:p>
            <a:pPr marL="0" indent="0">
              <a:buNone/>
            </a:pPr>
            <a:endParaRPr lang="en-US" dirty="0" smtClean="0">
              <a:cs typeface="Tahoma" pitchFamily="34" charset="0"/>
            </a:endParaRPr>
          </a:p>
          <a:p>
            <a:r>
              <a:rPr lang="en-US" dirty="0" smtClean="0">
                <a:cs typeface="Tahoma" pitchFamily="34" charset="0"/>
              </a:rPr>
              <a:t>(lay rescuers use head tilt–chin</a:t>
            </a:r>
            <a:r>
              <a:rPr lang="en-US" baseline="30000" dirty="0" smtClean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lift maneuver for both injured and non injured victims)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69" y="0"/>
            <a:ext cx="7239000" cy="990600"/>
          </a:xfrm>
        </p:spPr>
        <p:txBody>
          <a:bodyPr/>
          <a:lstStyle/>
          <a:p>
            <a:pPr algn="ctr"/>
            <a:r>
              <a:rPr lang="en-US" dirty="0" smtClean="0"/>
              <a:t>No pulse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9725"/>
            <a:ext cx="7696200" cy="4846638"/>
          </a:xfrm>
        </p:spPr>
        <p:txBody>
          <a:bodyPr/>
          <a:lstStyle/>
          <a:p>
            <a:r>
              <a:rPr lang="en-US" dirty="0" smtClean="0"/>
              <a:t>Do chest compression &amp; breathing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2510"/>
            <a:ext cx="7239000" cy="1143000"/>
          </a:xfrm>
        </p:spPr>
        <p:txBody>
          <a:bodyPr/>
          <a:lstStyle/>
          <a:p>
            <a:r>
              <a:rPr lang="en-US" dirty="0" smtClean="0"/>
              <a:t>When check pulse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9725"/>
            <a:ext cx="7696200" cy="4846638"/>
          </a:xfrm>
        </p:spPr>
        <p:txBody>
          <a:bodyPr/>
          <a:lstStyle/>
          <a:p>
            <a:r>
              <a:rPr lang="en-US" dirty="0" smtClean="0">
                <a:cs typeface="Tahoma" pitchFamily="34" charset="0"/>
              </a:rPr>
              <a:t>Reassess the pulse about every 2 minutes but spend no more than 10 seconds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Chest Compressions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9725"/>
            <a:ext cx="8153400" cy="48466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cs typeface="Tahoma" pitchFamily="34" charset="0"/>
              </a:rPr>
              <a:t>Compress the lower half of the sternum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800" dirty="0" smtClean="0"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cs typeface="Tahoma" pitchFamily="34" charset="0"/>
              </a:rPr>
              <a:t>Do not compress over the xiphoid</a:t>
            </a:r>
            <a:endParaRPr lang="en-US" sz="2800" dirty="0">
              <a:cs typeface="Tahoma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dirty="0" smtClean="0">
                <a:cs typeface="Tahom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cs typeface="Tahoma" pitchFamily="34" charset="0"/>
              </a:rPr>
              <a:t>After each compression allow the chest to recoil fully to improve blood flow into the heart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800" dirty="0" smtClean="0"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cs typeface="Tahoma" pitchFamily="34" charset="0"/>
              </a:rPr>
              <a:t>Lift your hand slightly off the chest at the end of each compression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9724"/>
            <a:ext cx="8153400" cy="52482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cs typeface="Tahoma" pitchFamily="34" charset="0"/>
              </a:rPr>
              <a:t>“Push hard”: to depress the chest approximately 1/3 the anterior-posterior diameter of the </a:t>
            </a:r>
            <a:r>
              <a:rPr lang="en-US" sz="2800" dirty="0" smtClean="0">
                <a:cs typeface="Tahoma" pitchFamily="34" charset="0"/>
              </a:rPr>
              <a:t>chest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800" dirty="0">
              <a:cs typeface="Tahoma" pitchFamily="34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cs typeface="Tahoma" pitchFamily="34" charset="0"/>
              </a:rPr>
              <a:t>Compress 4cm in infant &amp; 5 cm in &gt;</a:t>
            </a:r>
            <a:r>
              <a:rPr lang="en-US" sz="2800" dirty="0" smtClean="0">
                <a:cs typeface="Tahoma" pitchFamily="34" charset="0"/>
              </a:rPr>
              <a:t>1yr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800" dirty="0">
              <a:cs typeface="Tahoma" pitchFamily="34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cs typeface="Tahoma" pitchFamily="34" charset="0"/>
              </a:rPr>
              <a:t>“Push fast”: at a rate of approximately 120 </a:t>
            </a:r>
            <a:r>
              <a:rPr lang="en-US" sz="2800" dirty="0" smtClean="0">
                <a:cs typeface="Tahoma" pitchFamily="34" charset="0"/>
              </a:rPr>
              <a:t>compressions/min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800" dirty="0">
              <a:cs typeface="Tahoma" pitchFamily="34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cs typeface="Tahoma" pitchFamily="34" charset="0"/>
              </a:rPr>
              <a:t>Release completely to allow the chest to fully </a:t>
            </a:r>
            <a:r>
              <a:rPr lang="en-US" sz="2800" dirty="0" smtClean="0">
                <a:cs typeface="Tahoma" pitchFamily="34" charset="0"/>
              </a:rPr>
              <a:t>recoil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US" sz="2800" dirty="0">
              <a:cs typeface="Tahoma" pitchFamily="34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cs typeface="Tahoma" pitchFamily="34" charset="0"/>
              </a:rPr>
              <a:t>Minimize interruptions in chest </a:t>
            </a:r>
            <a:r>
              <a:rPr lang="en-US" sz="2800" dirty="0" smtClean="0">
                <a:cs typeface="Tahoma" pitchFamily="34" charset="0"/>
              </a:rPr>
              <a:t>compressions</a:t>
            </a:r>
            <a:endParaRPr lang="en-US" sz="2800" dirty="0">
              <a:cs typeface="Tahoma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Chest Compressions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119"/>
            <a:ext cx="86868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2-finger Chest Compression Technique   </a:t>
            </a:r>
            <a:br>
              <a:rPr lang="en-US" sz="3200" dirty="0" smtClean="0"/>
            </a:br>
            <a:r>
              <a:rPr lang="en-US" sz="3200" dirty="0"/>
              <a:t> </a:t>
            </a:r>
            <a:r>
              <a:rPr lang="en-US" sz="3200" dirty="0" smtClean="0"/>
              <a:t>                        </a:t>
            </a:r>
            <a:r>
              <a:rPr lang="en-US" sz="3200" dirty="0" smtClean="0">
                <a:solidFill>
                  <a:srgbClr val="FF0000"/>
                </a:solidFill>
              </a:rPr>
              <a:t>in Infant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idx="1"/>
          </p:nvPr>
        </p:nvSpPr>
        <p:spPr>
          <a:xfrm>
            <a:off x="0" y="1643063"/>
            <a:ext cx="8159087" cy="1828800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For lay rescuers &amp; lone rescuers </a:t>
            </a:r>
          </a:p>
          <a:p>
            <a:pPr eaLnBrk="1" hangingPunct="1"/>
            <a:r>
              <a:rPr lang="en-US" dirty="0" smtClean="0">
                <a:cs typeface="Tahoma" pitchFamily="34" charset="0"/>
              </a:rPr>
              <a:t>Place 2 fingers just below the inter-mammary line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55562"/>
            <a:ext cx="358708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Image30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5562"/>
            <a:ext cx="4319588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Hand Position for Chest Encirclement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827982"/>
            <a:ext cx="3521075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cs typeface="Tahoma" pitchFamily="34" charset="0"/>
              </a:rPr>
              <a:t>Encircle the </a:t>
            </a: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infant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Tahoma" pitchFamily="34" charset="0"/>
              </a:rPr>
              <a:t>’</a:t>
            </a: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s</a:t>
            </a:r>
            <a:r>
              <a:rPr lang="en-US" sz="2000" dirty="0" smtClean="0">
                <a:cs typeface="Tahoma" pitchFamily="34" charset="0"/>
              </a:rPr>
              <a:t> chest with both hands; spread your fingers around the thorax, &amp; place your thumbs together over the </a:t>
            </a:r>
            <a:r>
              <a:rPr lang="en-US" sz="2000" b="1" dirty="0" smtClean="0">
                <a:cs typeface="Tahoma" pitchFamily="34" charset="0"/>
              </a:rPr>
              <a:t>lower half of the sternum</a:t>
            </a:r>
          </a:p>
          <a:p>
            <a:pPr marL="0" indent="0" eaLnBrk="1" hangingPunct="1">
              <a:buNone/>
            </a:pPr>
            <a:endParaRPr lang="en-US" sz="2000" dirty="0" smtClean="0">
              <a:cs typeface="Tahoma" pitchFamily="34" charset="0"/>
            </a:endParaRPr>
          </a:p>
          <a:p>
            <a:pPr eaLnBrk="1" hangingPunct="1"/>
            <a:r>
              <a:rPr lang="en-US" sz="2000" dirty="0" smtClean="0">
                <a:cs typeface="Tahoma" pitchFamily="34" charset="0"/>
              </a:rPr>
              <a:t>Forcefully compress the sternum with your thumbs  .</a:t>
            </a:r>
          </a:p>
        </p:txBody>
      </p:sp>
      <p:pic>
        <p:nvPicPr>
          <p:cNvPr id="36868" name="Picture 4" descr="Image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4669" y="1331889"/>
            <a:ext cx="4138731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2 Thumb</a:t>
            </a:r>
            <a:r>
              <a:rPr lang="en-US" sz="3200" dirty="0" smtClean="0">
                <a:latin typeface="Arial" charset="0"/>
              </a:rPr>
              <a:t>–</a:t>
            </a:r>
            <a:r>
              <a:rPr lang="en-US" sz="3200" dirty="0" smtClean="0"/>
              <a:t>encircling Hands Chest Compression in Infant (2 Rescuers)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556" y="1905000"/>
            <a:ext cx="6567487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051" descr="~AUT0007"/>
          <p:cNvPicPr>
            <a:picLocks noChangeAspect="1" noChangeArrowheads="1"/>
          </p:cNvPicPr>
          <p:nvPr/>
        </p:nvPicPr>
        <p:blipFill>
          <a:blip r:embed="rId2">
            <a:lum bright="-2000" contrast="22000"/>
          </a:blip>
          <a:srcRect/>
          <a:stretch>
            <a:fillRect/>
          </a:stretch>
        </p:blipFill>
        <p:spPr bwMode="auto">
          <a:xfrm>
            <a:off x="4495799" y="2819400"/>
            <a:ext cx="3505199" cy="3546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8915" name="Rectangle 2052"/>
          <p:cNvSpPr>
            <a:spLocks noChangeArrowheads="1"/>
          </p:cNvSpPr>
          <p:nvPr/>
        </p:nvSpPr>
        <p:spPr bwMode="auto">
          <a:xfrm>
            <a:off x="0" y="1429544"/>
            <a:ext cx="6629400" cy="248067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55000"/>
              <a:buFont typeface="Wingdings" pitchFamily="2" charset="2"/>
              <a:buChar char="v"/>
            </a:pPr>
            <a:r>
              <a:rPr lang="en-US" sz="2000" dirty="0">
                <a:cs typeface="Tahoma" pitchFamily="34" charset="0"/>
                <a:sym typeface="Symbol" pitchFamily="18" charset="2"/>
              </a:rPr>
              <a:t>In older children  the lower third of the sternum</a:t>
            </a:r>
            <a:endParaRPr lang="en-US" sz="2000" dirty="0">
              <a:cs typeface="Tahoma" pitchFamily="34" charset="0"/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55000"/>
              <a:buFont typeface="Wingdings" pitchFamily="2" charset="2"/>
              <a:buChar char="v"/>
            </a:pPr>
            <a:r>
              <a:rPr lang="en-US" sz="2000" dirty="0">
                <a:cs typeface="Tahoma" pitchFamily="34" charset="0"/>
              </a:rPr>
              <a:t>Maintain continuous head tilt with hand on forehead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55000"/>
              <a:buFont typeface="Wingdings" pitchFamily="2" charset="2"/>
              <a:buChar char="v"/>
            </a:pPr>
            <a:r>
              <a:rPr lang="en-US" sz="2000" b="1" dirty="0">
                <a:cs typeface="Tahoma" pitchFamily="34" charset="0"/>
              </a:rPr>
              <a:t>One hand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55000"/>
              <a:buFont typeface="Wingdings" pitchFamily="2" charset="2"/>
              <a:buChar char="v"/>
            </a:pPr>
            <a:r>
              <a:rPr lang="en-US" sz="2000" dirty="0">
                <a:cs typeface="Tahoma" pitchFamily="34" charset="0"/>
              </a:rPr>
              <a:t>120/minute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55000"/>
              <a:buFont typeface="Wingdings" pitchFamily="2" charset="2"/>
              <a:buChar char="v"/>
            </a:pPr>
            <a:r>
              <a:rPr lang="en-US" sz="2000" dirty="0">
                <a:cs typeface="Tahoma" pitchFamily="34" charset="0"/>
              </a:rPr>
              <a:t>1/3 of chest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55000"/>
              <a:buFont typeface="Monotype Sorts" pitchFamily="2" charset="2"/>
              <a:buNone/>
            </a:pPr>
            <a:endParaRPr lang="en-US" b="1" dirty="0">
              <a:latin typeface="Book Antiqua" pitchFamily="18" charset="0"/>
            </a:endParaRPr>
          </a:p>
        </p:txBody>
      </p:sp>
      <p:sp>
        <p:nvSpPr>
          <p:cNvPr id="38916" name="Rectangle 2057"/>
          <p:cNvSpPr>
            <a:spLocks noChangeArrowheads="1"/>
          </p:cNvSpPr>
          <p:nvPr/>
        </p:nvSpPr>
        <p:spPr bwMode="auto">
          <a:xfrm>
            <a:off x="934243" y="6365638"/>
            <a:ext cx="6665913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Book Antiqua" pitchFamily="18" charset="0"/>
              </a:rPr>
              <a:t>Carotid pulse is used to check for pulse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0"/>
            <a:ext cx="7239000" cy="838200"/>
          </a:xfrm>
          <a:prstGeom prst="rect">
            <a:avLst/>
          </a:prstGeom>
        </p:spPr>
        <p:txBody>
          <a:bodyPr lIns="45720" tIns="0" rIns="45720" bIns="0" anchor="b">
            <a:normAutofit/>
          </a:bodyPr>
          <a:lstStyle/>
          <a:p>
            <a:pPr algn="ctr" rtl="0" fontAlgn="auto">
              <a:spcAft>
                <a:spcPts val="0"/>
              </a:spcAft>
              <a:defRPr/>
            </a:pPr>
            <a:r>
              <a:rPr lang="en-US" sz="3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Chest Compressions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9725"/>
            <a:ext cx="8153400" cy="4846638"/>
          </a:xfrm>
        </p:spPr>
        <p:txBody>
          <a:bodyPr/>
          <a:lstStyle/>
          <a:p>
            <a:r>
              <a:rPr lang="en-US" dirty="0"/>
              <a:t>Overall about 6%  of children who suffer an out-of-hospital cardiac arrest and 8% of those who receive </a:t>
            </a:r>
            <a:r>
              <a:rPr lang="en-US" dirty="0" err="1"/>
              <a:t>prehospital</a:t>
            </a:r>
            <a:r>
              <a:rPr lang="en-US" dirty="0"/>
              <a:t> emergency response resuscitation survive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49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837899"/>
            <a:ext cx="5715000" cy="468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79388" y="6678613"/>
            <a:ext cx="878363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 dirty="0">
                <a:latin typeface="Sans Serif" pitchFamily="16" charset="0"/>
              </a:rPr>
              <a:t>Copyright ©</a:t>
            </a:r>
            <a:r>
              <a:rPr lang="en-GB" sz="800" dirty="0" smtClean="0">
                <a:latin typeface="Sans Serif" pitchFamily="16" charset="0"/>
              </a:rPr>
              <a:t>2015 </a:t>
            </a:r>
            <a:r>
              <a:rPr lang="en-GB" sz="800" dirty="0">
                <a:latin typeface="Sans Serif" pitchFamily="16" charset="0"/>
              </a:rPr>
              <a:t>American Heart Association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304801"/>
            <a:ext cx="8305800" cy="1371600"/>
          </a:xfrm>
        </p:spPr>
        <p:txBody>
          <a:bodyPr/>
          <a:lstStyle/>
          <a:p>
            <a:pPr algn="ctr">
              <a:defRPr/>
            </a:pPr>
            <a:r>
              <a:rPr lang="en-GB" sz="2800" dirty="0" smtClean="0">
                <a:latin typeface="Sans Serif" pitchFamily="16" charset="0"/>
              </a:rPr>
              <a:t>One-hand chest compression technique in child (1-8) Yr</a:t>
            </a:r>
            <a:r>
              <a:rPr lang="en-GB" sz="3200" dirty="0" smtClean="0">
                <a:latin typeface="Sans Serif" pitchFamily="16" charset="0"/>
              </a:rPr>
              <a:t/>
            </a:r>
            <a:br>
              <a:rPr lang="en-GB" sz="3200" dirty="0" smtClean="0">
                <a:latin typeface="Sans Serif" pitchFamily="16" charset="0"/>
              </a:rPr>
            </a:br>
            <a:endParaRPr lang="en-US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HOTO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357188"/>
            <a:ext cx="7481887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HOTO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500063"/>
            <a:ext cx="756285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138113"/>
            <a:ext cx="7772400" cy="11477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Ventilations </a:t>
            </a:r>
            <a:br>
              <a:rPr lang="en-US" sz="3600" dirty="0" smtClean="0"/>
            </a:br>
            <a:r>
              <a:rPr lang="en-US" sz="3600" dirty="0" smtClean="0"/>
              <a:t>Inadequate Breathing With Pulse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153400" cy="4110037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After 30 compressions (15 compressions if 2 rescuers),open the airway with a head tilt– chin lift and give 2breaths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 If there is evidence of trauma that suggests spinal injury, use a jaw thrust without head tilt to open the airway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Nonresponsive</a:t>
            </a:r>
            <a:br>
              <a:rPr lang="en-US" dirty="0" smtClean="0"/>
            </a:br>
            <a:r>
              <a:rPr lang="en-US" dirty="0" smtClean="0"/>
              <a:t>tongue &amp; epiglottis block  airway</a:t>
            </a:r>
            <a:endParaRPr lang="fa-IR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6172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97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845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Cervical Spinal Precautions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9725"/>
            <a:ext cx="7696200" cy="484663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For a healthcare provider with suspecting a C-spine injury: jaw thrust without head tilt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Use a head tilt</a:t>
            </a:r>
            <a:r>
              <a:rPr lang="en-US" sz="2400" dirty="0" smtClean="0">
                <a:latin typeface="Arial" pitchFamily="34" charset="0"/>
                <a:cs typeface="Tahoma" pitchFamily="34" charset="0"/>
              </a:rPr>
              <a:t>–</a:t>
            </a:r>
            <a:r>
              <a:rPr lang="en-US" sz="2400" dirty="0" smtClean="0">
                <a:cs typeface="Tahoma" pitchFamily="34" charset="0"/>
              </a:rPr>
              <a:t> chin lift maneuver if the jaw thrust does not open the airway</a:t>
            </a:r>
          </a:p>
          <a:p>
            <a:pPr eaLnBrk="1" hangingPunct="1"/>
            <a:endParaRPr lang="en-US" sz="2400" dirty="0">
              <a:cs typeface="Tahoma" pitchFamily="34" charset="0"/>
            </a:endParaRPr>
          </a:p>
          <a:p>
            <a:pPr eaLnBrk="1" hangingPunct="1"/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>
                <a:cs typeface="Tahoma" pitchFamily="34" charset="0"/>
              </a:rPr>
              <a:t>a </a:t>
            </a:r>
            <a:r>
              <a:rPr lang="en-US" sz="2400" b="1" dirty="0">
                <a:cs typeface="Tahoma" pitchFamily="34" charset="0"/>
              </a:rPr>
              <a:t>lay rescuer </a:t>
            </a:r>
            <a:r>
              <a:rPr lang="en-US" sz="2400" dirty="0">
                <a:cs typeface="Tahoma" pitchFamily="34" charset="0"/>
              </a:rPr>
              <a:t>uses a head tilt–chin lift maneuver for both injured and </a:t>
            </a:r>
            <a:r>
              <a:rPr lang="en-US" sz="2400" dirty="0" err="1">
                <a:cs typeface="Tahoma" pitchFamily="34" charset="0"/>
              </a:rPr>
              <a:t>noninjured</a:t>
            </a:r>
            <a:r>
              <a:rPr lang="en-US" sz="2400" dirty="0">
                <a:cs typeface="Tahoma" pitchFamily="34" charset="0"/>
              </a:rPr>
              <a:t> victims </a:t>
            </a:r>
          </a:p>
          <a:p>
            <a:pPr eaLnBrk="1" hangingPunct="1"/>
            <a:endParaRPr lang="en-US" sz="2400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49"/>
            <a:ext cx="7242048" cy="90985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Opening the Airway</a:t>
            </a: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5017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9624" y="1773238"/>
            <a:ext cx="4608576" cy="4530725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ahoma" pitchFamily="34" charset="0"/>
              </a:rPr>
              <a:t>Airway obstruction produced by the tongue &amp; the epiglottis</a:t>
            </a:r>
          </a:p>
          <a:p>
            <a:pPr eaLnBrk="1" hangingPunct="1"/>
            <a:endParaRPr lang="en-US" sz="2400" dirty="0" smtClean="0">
              <a:cs typeface="Tahoma" pitchFamily="34" charset="0"/>
            </a:endParaRPr>
          </a:p>
          <a:p>
            <a:pPr eaLnBrk="1" hangingPunct="1"/>
            <a:endParaRPr lang="en-US" sz="2400" dirty="0" smtClean="0">
              <a:cs typeface="Tahoma" pitchFamily="34" charset="0"/>
            </a:endParaRPr>
          </a:p>
          <a:p>
            <a:pPr eaLnBrk="1" hangingPunct="1"/>
            <a:endParaRPr lang="en-US" sz="2400" dirty="0" smtClean="0">
              <a:cs typeface="Tahoma" pitchFamily="34" charset="0"/>
            </a:endParaRP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Relief by head-tilt/chin-lift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153977"/>
            <a:ext cx="3352800" cy="46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d-tilt.wmv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1" y="274638"/>
            <a:ext cx="6834188" cy="6049962"/>
          </a:xfrm>
        </p:spPr>
      </p:pic>
    </p:spTree>
    <p:extLst>
      <p:ext uri="{BB962C8B-B14F-4D97-AF65-F5344CB8AC3E}">
        <p14:creationId xmlns:p14="http://schemas.microsoft.com/office/powerpoint/2010/main" val="145526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242048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Jaw-thrust Maneuver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133600"/>
            <a:ext cx="7018337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Airway Management </a:t>
            </a:r>
          </a:p>
        </p:txBody>
      </p:sp>
      <p:pic>
        <p:nvPicPr>
          <p:cNvPr id="52227" name="Picture 4" descr="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875560"/>
            <a:ext cx="3859221" cy="368703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25355" y="1335632"/>
            <a:ext cx="33607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Book Antiqua" pitchFamily="18" charset="0"/>
              </a:rPr>
              <a:t>Head Tilt-Chin Lift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5427663" y="1335632"/>
            <a:ext cx="22685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Book Antiqua" pitchFamily="18" charset="0"/>
              </a:rPr>
              <a:t>Jaw Thrust</a:t>
            </a:r>
          </a:p>
        </p:txBody>
      </p:sp>
      <p:pic>
        <p:nvPicPr>
          <p:cNvPr id="52230" name="Picture 9" descr="48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58" y="1857364"/>
            <a:ext cx="4062442" cy="37052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2231" name="Rectangle 10"/>
          <p:cNvSpPr>
            <a:spLocks noChangeArrowheads="1"/>
          </p:cNvSpPr>
          <p:nvPr/>
        </p:nvSpPr>
        <p:spPr bwMode="auto">
          <a:xfrm>
            <a:off x="2308225" y="6096739"/>
            <a:ext cx="391795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Book Antiqua" pitchFamily="18" charset="0"/>
              </a:rPr>
              <a:t>Avoid extreme hyperextension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RESCUERS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2001126"/>
            <a:ext cx="7239000" cy="4846638"/>
          </a:xfrm>
        </p:spPr>
        <p:txBody>
          <a:bodyPr/>
          <a:lstStyle/>
          <a:p>
            <a:r>
              <a:rPr lang="en-US" dirty="0" smtClean="0">
                <a:cs typeface="Tahoma" pitchFamily="34" charset="0"/>
              </a:rPr>
              <a:t>Lay Rescuers</a:t>
            </a:r>
          </a:p>
          <a:p>
            <a:pPr marL="0" indent="0">
              <a:buNone/>
            </a:pPr>
            <a:endParaRPr lang="en-US" dirty="0" smtClean="0">
              <a:cs typeface="Tahoma" pitchFamily="34" charset="0"/>
            </a:endParaRPr>
          </a:p>
          <a:p>
            <a:r>
              <a:rPr lang="en-US" u="sng" dirty="0" smtClean="0">
                <a:cs typeface="Tahoma" pitchFamily="34" charset="0"/>
              </a:rPr>
              <a:t>Healthcare Providers</a:t>
            </a:r>
          </a:p>
          <a:p>
            <a:pPr>
              <a:buFont typeface="Wingdings 2" pitchFamily="18" charset="2"/>
              <a:buNone/>
            </a:pPr>
            <a:endParaRPr lang="en-US" dirty="0" smtClean="0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8575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>
                <a:solidFill>
                  <a:srgbClr val="FF0000"/>
                </a:solidFill>
              </a:rPr>
              <a:t>Correct (sniffing) position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for maximal airway patency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1844675"/>
            <a:ext cx="6273800" cy="4752975"/>
          </a:xfr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197"/>
            <a:ext cx="7239000" cy="89620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Rescue Breathing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54196"/>
            <a:ext cx="8153400" cy="4846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ahoma" pitchFamily="34" charset="0"/>
              </a:rPr>
              <a:t>Maintain an open airway &amp; give 2 breaths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 smtClean="0">
                <a:cs typeface="Tahoma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cs typeface="Tahoma" pitchFamily="34" charset="0"/>
              </a:rPr>
              <a:t>Make sure that the breaths are effective (i.e., </a:t>
            </a:r>
            <a:r>
              <a:rPr lang="en-US" b="1" dirty="0" smtClean="0">
                <a:solidFill>
                  <a:schemeClr val="tx1"/>
                </a:solidFill>
                <a:cs typeface="Tahoma" pitchFamily="34" charset="0"/>
              </a:rPr>
              <a:t>the chest rises</a:t>
            </a:r>
            <a:r>
              <a:rPr lang="en-US" dirty="0" smtClean="0">
                <a:solidFill>
                  <a:schemeClr val="tx1"/>
                </a:solidFill>
                <a:cs typeface="Tahoma" pitchFamily="34" charset="0"/>
              </a:rPr>
              <a:t>)</a:t>
            </a:r>
          </a:p>
          <a:p>
            <a:pPr marL="292100" lvl="1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cs typeface="Tahoma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cs typeface="Tahoma" pitchFamily="34" charset="0"/>
              </a:rPr>
              <a:t>If the chest does not rise, reposition the head, make a better seal, &amp; try again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49"/>
            <a:ext cx="7242048" cy="83365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Comments on Technique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860550"/>
            <a:ext cx="4495800" cy="4997450"/>
          </a:xfrm>
        </p:spPr>
        <p:txBody>
          <a:bodyPr/>
          <a:lstStyle/>
          <a:p>
            <a:pPr eaLnBrk="1" hangingPunct="1"/>
            <a:r>
              <a:rPr lang="en-US" sz="2000" dirty="0" smtClean="0">
                <a:cs typeface="Tahoma" pitchFamily="34" charset="0"/>
              </a:rPr>
              <a:t>In an </a:t>
            </a:r>
            <a:r>
              <a:rPr lang="en-US" sz="2000" b="1" dirty="0" smtClean="0">
                <a:cs typeface="Tahoma" pitchFamily="34" charset="0"/>
              </a:rPr>
              <a:t>infant</a:t>
            </a:r>
            <a:r>
              <a:rPr lang="en-US" sz="2000" dirty="0" smtClean="0">
                <a:cs typeface="Tahoma" pitchFamily="34" charset="0"/>
              </a:rPr>
              <a:t>, use a mouth-to</a:t>
            </a:r>
            <a:r>
              <a:rPr lang="en-US" sz="2000" dirty="0" smtClean="0">
                <a:latin typeface="Arial" pitchFamily="34" charset="0"/>
                <a:cs typeface="Tahoma" pitchFamily="34" charset="0"/>
              </a:rPr>
              <a:t>–</a:t>
            </a:r>
            <a:r>
              <a:rPr lang="en-US" sz="2000" dirty="0" smtClean="0">
                <a:cs typeface="Tahoma" pitchFamily="34" charset="0"/>
              </a:rPr>
              <a:t>mouth-&amp;-nose technique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cs typeface="Tahoma" pitchFamily="34" charset="0"/>
              </a:rPr>
              <a:t> </a:t>
            </a:r>
          </a:p>
          <a:p>
            <a:pPr eaLnBrk="1" hangingPunct="1"/>
            <a:r>
              <a:rPr lang="en-US" sz="2000" dirty="0" smtClean="0">
                <a:cs typeface="Tahoma" pitchFamily="34" charset="0"/>
              </a:rPr>
              <a:t>In a </a:t>
            </a:r>
            <a:r>
              <a:rPr lang="en-US" sz="2000" b="1" dirty="0" smtClean="0">
                <a:cs typeface="Tahoma" pitchFamily="34" charset="0"/>
              </a:rPr>
              <a:t>child</a:t>
            </a:r>
            <a:r>
              <a:rPr lang="en-US" sz="2000" dirty="0" smtClean="0">
                <a:cs typeface="Tahoma" pitchFamily="34" charset="0"/>
              </a:rPr>
              <a:t>, use a mouth-to-mouth technique</a:t>
            </a:r>
          </a:p>
          <a:p>
            <a:pPr marL="0" indent="0" eaLnBrk="1" hangingPunct="1">
              <a:buNone/>
            </a:pPr>
            <a:endParaRPr lang="en-US" sz="2000" dirty="0" smtClean="0">
              <a:cs typeface="Tahoma" pitchFamily="34" charset="0"/>
            </a:endParaRPr>
          </a:p>
          <a:p>
            <a:pPr eaLnBrk="1" hangingPunct="1"/>
            <a:r>
              <a:rPr lang="en-US" sz="2000" dirty="0" smtClean="0">
                <a:cs typeface="Tahoma" pitchFamily="34" charset="0"/>
              </a:rPr>
              <a:t>If you use the mouth-to-mouth technique, pinch the nose closed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cs typeface="Tahoma" pitchFamily="34" charset="0"/>
              </a:rPr>
              <a:t> </a:t>
            </a:r>
          </a:p>
          <a:p>
            <a:pPr eaLnBrk="1" hangingPunct="1"/>
            <a:r>
              <a:rPr lang="en-US" sz="2000" dirty="0" smtClean="0">
                <a:cs typeface="Tahoma" pitchFamily="34" charset="0"/>
              </a:rPr>
              <a:t>If you use the mouth-to-nose technique, close the mouth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 smtClean="0">
              <a:cs typeface="Tahoma" pitchFamily="34" charset="0"/>
            </a:endParaRPr>
          </a:p>
        </p:txBody>
      </p:sp>
      <p:pic>
        <p:nvPicPr>
          <p:cNvPr id="54276" name="Picture 6" descr="Image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060575"/>
            <a:ext cx="4613275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845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Barrier Devices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9725"/>
            <a:ext cx="7696200" cy="4846638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Despite its safety, some healthcare providers &amp; lay rescuers may hesitate to give mouth-to-mouth rescue breathing &amp; prefer to use a barrier device</a:t>
            </a:r>
          </a:p>
          <a:p>
            <a:pPr marL="0" indent="0" eaLnBrk="1" hangingPunct="1">
              <a:buNone/>
            </a:pPr>
            <a:r>
              <a:rPr lang="en-US" dirty="0" smtClean="0">
                <a:cs typeface="Tahoma" pitchFamily="34" charset="0"/>
              </a:rPr>
              <a:t> </a:t>
            </a:r>
          </a:p>
          <a:p>
            <a:pPr eaLnBrk="1" hangingPunct="1"/>
            <a:r>
              <a:rPr lang="en-US" dirty="0" smtClean="0">
                <a:cs typeface="Tahoma" pitchFamily="34" charset="0"/>
              </a:rPr>
              <a:t>Barrier devices have not reduced the risk of transmission of infection, &amp; some may increase resistance to air flow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If you use a barrier device, do not delay rescue breathing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73437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irway14">
            <a:hlinkClick r:id="rId2" action="ppaction://hlinksldjump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914400"/>
            <a:ext cx="5786437" cy="5357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4486" y="-42069"/>
            <a:ext cx="724204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Bag-Mask Ventilation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787900" cy="49244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>
                <a:cs typeface="Tahoma" pitchFamily="34" charset="0"/>
              </a:rPr>
              <a:t>Can be as effective as ETI &amp; safer when providing ventilation for short periods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>
                <a:cs typeface="Tahoma" pitchFamily="34" charset="0"/>
              </a:rPr>
              <a:t>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dirty="0">
                <a:cs typeface="Tahoma" pitchFamily="34" charset="0"/>
              </a:rPr>
              <a:t>In the out-of-hospital setting, preferentially ventilate &amp; oxygenate infants &amp; children with a bag &amp; mask rather than attempt intubation if transport time is short </a:t>
            </a:r>
          </a:p>
        </p:txBody>
      </p:sp>
      <p:pic>
        <p:nvPicPr>
          <p:cNvPr id="58372" name="Picture 4" descr="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9338" y="-26988"/>
            <a:ext cx="3051175" cy="3743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8373" name="Picture 5" descr="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71850"/>
            <a:ext cx="4537075" cy="3441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236"/>
            <a:ext cx="7239000" cy="9041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Ventilation Bags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9724"/>
            <a:ext cx="8153400" cy="5248275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ahoma" pitchFamily="34" charset="0"/>
              </a:rPr>
              <a:t>Use a self-inflating bag with a volume of at least 450-500 ml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Even with an oxygen inflow of 10 L/min, the concentration of delivered oxygen varies from 30-80%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To deliver a high oxygen concentration (60-95%), attach an oxygen reservoir to the self-inflating bag 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/>
            <a:r>
              <a:rPr lang="en-US" sz="2400" dirty="0" smtClean="0">
                <a:cs typeface="Tahoma" pitchFamily="34" charset="0"/>
              </a:rPr>
              <a:t>You must maintain an oxygen flow of 10-15 L/min into a reservoir attached to a pediatric bag &amp; a flow of at least 15 L/min into an adult bag.</a:t>
            </a:r>
          </a:p>
          <a:p>
            <a:pPr eaLnBrk="1" hangingPunct="1"/>
            <a:endParaRPr lang="en-US" sz="2400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84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Precautions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686800" cy="4924425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Avoid hyperventilation; use only the force &amp; V</a:t>
            </a:r>
            <a:r>
              <a:rPr lang="en-US" sz="1800" dirty="0" smtClean="0">
                <a:cs typeface="Tahoma" pitchFamily="34" charset="0"/>
              </a:rPr>
              <a:t>T</a:t>
            </a:r>
            <a:r>
              <a:rPr lang="en-US" dirty="0" smtClean="0">
                <a:cs typeface="Tahoma" pitchFamily="34" charset="0"/>
              </a:rPr>
              <a:t> necessary to make the chest rise</a:t>
            </a:r>
          </a:p>
          <a:p>
            <a:pPr marL="0" indent="0" eaLnBrk="1" hangingPunct="1">
              <a:buNone/>
            </a:pPr>
            <a:r>
              <a:rPr lang="en-US" dirty="0" smtClean="0">
                <a:cs typeface="Tahoma" pitchFamily="34" charset="0"/>
              </a:rPr>
              <a:t> </a:t>
            </a:r>
          </a:p>
          <a:p>
            <a:pPr eaLnBrk="1" hangingPunct="1"/>
            <a:r>
              <a:rPr lang="en-US" dirty="0" smtClean="0">
                <a:cs typeface="Tahoma" pitchFamily="34" charset="0"/>
              </a:rPr>
              <a:t>Give each breath over </a:t>
            </a:r>
            <a:r>
              <a:rPr lang="en-US" dirty="0" smtClean="0">
                <a:solidFill>
                  <a:srgbClr val="CC3300"/>
                </a:solidFill>
                <a:cs typeface="Tahoma" pitchFamily="34" charset="0"/>
              </a:rPr>
              <a:t>1 s.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37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Excessive Ventilation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9725"/>
            <a:ext cx="8077200" cy="4846638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Impedes venous return &amp; therefore decreases CO, &amp; coronary perfusion by increasing intra-thoracic pressure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Causes air trapping &amp; </a:t>
            </a:r>
            <a:r>
              <a:rPr lang="en-US" dirty="0" err="1" smtClean="0">
                <a:cs typeface="Tahoma" pitchFamily="34" charset="0"/>
              </a:rPr>
              <a:t>baro</a:t>
            </a:r>
            <a:r>
              <a:rPr lang="en-US" dirty="0" smtClean="0">
                <a:cs typeface="Tahoma" pitchFamily="34" charset="0"/>
              </a:rPr>
              <a:t>-trauma in patients with small airway obstruction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Increases the risk of regurgitation &amp; aspiration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VICTIMS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239000" cy="4846638"/>
          </a:xfrm>
        </p:spPr>
        <p:txBody>
          <a:bodyPr/>
          <a:lstStyle/>
          <a:p>
            <a:r>
              <a:rPr lang="en-US" dirty="0" smtClean="0">
                <a:cs typeface="Tahoma" pitchFamily="34" charset="0"/>
              </a:rPr>
              <a:t>INFANT:&lt;1Y/O</a:t>
            </a:r>
          </a:p>
          <a:p>
            <a:pPr marL="0" indent="0">
              <a:buNone/>
            </a:pPr>
            <a:endParaRPr lang="en-US" dirty="0" smtClean="0">
              <a:cs typeface="Tahoma" pitchFamily="34" charset="0"/>
            </a:endParaRPr>
          </a:p>
          <a:p>
            <a:r>
              <a:rPr lang="en-US" dirty="0" smtClean="0">
                <a:cs typeface="Tahoma" pitchFamily="34" charset="0"/>
              </a:rPr>
              <a:t>CHILD:1Y/O until puberty (defined</a:t>
            </a:r>
            <a:r>
              <a:rPr lang="en-US" baseline="30000" dirty="0" smtClean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as breast development</a:t>
            </a:r>
            <a:r>
              <a:rPr lang="en-US" baseline="30000" dirty="0" smtClean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in females and the presence of axillary</a:t>
            </a:r>
            <a:r>
              <a:rPr lang="en-US" baseline="30000" dirty="0" smtClean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hair in males)</a:t>
            </a:r>
            <a:r>
              <a:rPr lang="en-US" baseline="30000" dirty="0" smtClean="0">
                <a:cs typeface="Tahoma" pitchFamily="34" charset="0"/>
              </a:rPr>
              <a:t> </a:t>
            </a:r>
          </a:p>
          <a:p>
            <a:pPr marL="0" indent="0">
              <a:buNone/>
            </a:pPr>
            <a:endParaRPr lang="en-US" dirty="0" smtClean="0">
              <a:cs typeface="Tahoma" pitchFamily="34" charset="0"/>
            </a:endParaRPr>
          </a:p>
          <a:p>
            <a:r>
              <a:rPr lang="en-US" dirty="0" err="1" smtClean="0">
                <a:cs typeface="Tahoma" pitchFamily="34" charset="0"/>
              </a:rPr>
              <a:t>ADULT:beyond</a:t>
            </a:r>
            <a:r>
              <a:rPr lang="en-US" dirty="0" smtClean="0">
                <a:cs typeface="Tahoma" pitchFamily="34" charset="0"/>
              </a:rPr>
              <a:t> puberty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Gastric Inflation &amp; </a:t>
            </a:r>
            <a:r>
              <a:rPr lang="en-US" dirty="0" err="1" smtClean="0"/>
              <a:t>Cricoid</a:t>
            </a:r>
            <a:r>
              <a:rPr lang="en-US" dirty="0" smtClean="0"/>
              <a:t> Pressure</a:t>
            </a:r>
          </a:p>
        </p:txBody>
      </p:sp>
      <p:sp>
        <p:nvSpPr>
          <p:cNvPr id="62467" name="Rectangle 4"/>
          <p:cNvSpPr>
            <a:spLocks noGrp="1" noChangeArrowheads="1"/>
          </p:cNvSpPr>
          <p:nvPr>
            <p:ph idx="1"/>
          </p:nvPr>
        </p:nvSpPr>
        <p:spPr>
          <a:xfrm>
            <a:off x="0" y="1609725"/>
            <a:ext cx="8229600" cy="4846638"/>
          </a:xfrm>
        </p:spPr>
        <p:txBody>
          <a:bodyPr/>
          <a:lstStyle/>
          <a:p>
            <a:pPr eaLnBrk="1" hangingPunct="1"/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Apply </a:t>
            </a:r>
            <a:r>
              <a:rPr lang="en-US" b="1" dirty="0" smtClean="0">
                <a:cs typeface="Tahoma" pitchFamily="34" charset="0"/>
              </a:rPr>
              <a:t>cricoid</a:t>
            </a:r>
            <a:r>
              <a:rPr lang="en-US" dirty="0" smtClean="0">
                <a:cs typeface="Tahoma" pitchFamily="34" charset="0"/>
              </a:rPr>
              <a:t> pressure</a:t>
            </a:r>
          </a:p>
          <a:p>
            <a:pPr marL="0" indent="0" eaLnBrk="1" hangingPunct="1">
              <a:buNone/>
            </a:pPr>
            <a:r>
              <a:rPr lang="en-US" dirty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  </a:t>
            </a:r>
            <a:r>
              <a:rPr lang="en-US" sz="2000" dirty="0" smtClean="0">
                <a:cs typeface="Tahoma" pitchFamily="34" charset="0"/>
              </a:rPr>
              <a:t>Do this only in an unresponsive victim &amp; if there is a second rescuer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 Avoid excessive pressure so as not to obstruct the trachea</a:t>
            </a:r>
          </a:p>
          <a:p>
            <a:pPr eaLnBrk="1" hangingPunct="1"/>
            <a:endParaRPr lang="en-US" dirty="0" smtClean="0">
              <a:cs typeface="Tahoma" pitchFamily="34" charset="0"/>
            </a:endParaRPr>
          </a:p>
          <a:p>
            <a:pPr eaLnBrk="1" hangingPunct="1"/>
            <a:endParaRPr lang="en-US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3" y="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Coordinate Chest Compressions and Ventilations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87" y="2011362"/>
            <a:ext cx="8153400" cy="4846638"/>
          </a:xfrm>
        </p:spPr>
        <p:txBody>
          <a:bodyPr/>
          <a:lstStyle/>
          <a:p>
            <a:r>
              <a:rPr lang="en-US" dirty="0"/>
              <a:t>A lone rescuer uses a compression-to-ventilation ratio of 30:2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For 2-rescuer </a:t>
            </a:r>
            <a:r>
              <a:rPr lang="en-US" b="1" dirty="0"/>
              <a:t>infant and child </a:t>
            </a:r>
            <a:r>
              <a:rPr lang="en-US" dirty="0"/>
              <a:t>CPR, one provider should perform chest compressions while the other keeps the airway open and performs ventilations at a ratio of 15:2</a:t>
            </a:r>
          </a:p>
          <a:p>
            <a:endParaRPr lang="en-US" dirty="0"/>
          </a:p>
          <a:p>
            <a:r>
              <a:rPr lang="en-US" dirty="0"/>
              <a:t>Deliver ventilations with minimal interruptions in chest compressions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9215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158163" cy="9953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Coordinate Chest Compressions and</a:t>
            </a:r>
            <a:r>
              <a:rPr lang="en-US" sz="4000" i="1" dirty="0" smtClean="0"/>
              <a:t> </a:t>
            </a:r>
            <a:r>
              <a:rPr lang="en-US" sz="4000" dirty="0" smtClean="0"/>
              <a:t>Breathing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9724"/>
            <a:ext cx="8077200" cy="5248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cs typeface="Tahoma" pitchFamily="34" charset="0"/>
              </a:rPr>
              <a:t>No advanced airway in place: pause after 30 compressions (1 rescuer) or 15 compressions (2 rescuers) to give 2 ventilations when using either mouth-to-mouth or bag-mask technique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cs typeface="Tahoma" pitchFamily="34" charset="0"/>
              </a:rPr>
              <a:t>An advanced airway in place: chest compression at a rate of 120 per min w/o pauses for ventilations, &amp; ventilation at a rate of 8-10 bpm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cs typeface="Tahoma" pitchFamily="34" charset="0"/>
              </a:rPr>
              <a:t>Change the compressor role approximately q 2 min </a:t>
            </a:r>
            <a:r>
              <a:rPr lang="en-US" sz="2400" b="1" dirty="0" smtClean="0">
                <a:cs typeface="Tahoma" pitchFamily="34" charset="0"/>
              </a:rPr>
              <a:t>(ideally in &lt; 5 s) </a:t>
            </a:r>
            <a:r>
              <a:rPr lang="en-US" sz="2400" dirty="0" smtClean="0">
                <a:cs typeface="Tahoma" pitchFamily="34" charset="0"/>
              </a:rPr>
              <a:t>to prevent compressor fatigue &amp; deterioration in quality &amp; rate of chest compressions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239000" cy="8842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Defibrillation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-1" y="1447800"/>
            <a:ext cx="8104188" cy="5410200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Using an AED in infants &lt; 1 y/o?</a:t>
            </a:r>
          </a:p>
          <a:p>
            <a:pPr marL="0" indent="0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eaLnBrk="1" hangingPunct="1"/>
            <a:r>
              <a:rPr lang="en-US" dirty="0" smtClean="0">
                <a:cs typeface="Tahoma" pitchFamily="34" charset="0"/>
              </a:rPr>
              <a:t>Use a standard AED if an AED with a pediatric attenuating system is not available 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438525"/>
            <a:ext cx="4751387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263525" y="34119"/>
            <a:ext cx="7772400" cy="2714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i="1" dirty="0" smtClean="0">
                <a:solidFill>
                  <a:srgbClr val="FFFF00"/>
                </a:solidFill>
              </a:rPr>
              <a:t>Foreign Body Airway Obstruction</a:t>
            </a:r>
            <a:br>
              <a:rPr lang="en-US" sz="5400" i="1" dirty="0" smtClean="0">
                <a:solidFill>
                  <a:srgbClr val="FFFF00"/>
                </a:solidFill>
              </a:rPr>
            </a:br>
            <a:r>
              <a:rPr lang="en-US" sz="8800" i="1" dirty="0" smtClean="0">
                <a:solidFill>
                  <a:srgbClr val="FF0000"/>
                </a:solidFill>
              </a:rPr>
              <a:t>chocking</a:t>
            </a:r>
            <a:endParaRPr lang="en-US" sz="5400" i="1" dirty="0" smtClean="0">
              <a:solidFill>
                <a:srgbClr val="FF0000"/>
              </a:solidFill>
            </a:endParaRPr>
          </a:p>
        </p:txBody>
      </p:sp>
      <p:pic>
        <p:nvPicPr>
          <p:cNvPr id="63492" name="Rectangle 133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76800" y="2743200"/>
            <a:ext cx="3159125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FBAO (Choking)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cs typeface="Tahoma" pitchFamily="34" charset="0"/>
              </a:rPr>
              <a:t>Epidemiology &amp; Recognition</a:t>
            </a:r>
          </a:p>
          <a:p>
            <a:pPr lvl="1" eaLnBrk="1" hangingPunct="1"/>
            <a:r>
              <a:rPr lang="en-US" dirty="0" smtClean="0">
                <a:cs typeface="Tahoma" pitchFamily="34" charset="0"/>
              </a:rPr>
              <a:t>More than 90% of deaths  occur in children &lt; 5 y/o.</a:t>
            </a:r>
          </a:p>
          <a:p>
            <a:pPr lvl="1" eaLnBrk="1" hangingPunct="1"/>
            <a:endParaRPr lang="en-US" dirty="0" smtClean="0">
              <a:cs typeface="Tahoma" pitchFamily="34" charset="0"/>
            </a:endParaRPr>
          </a:p>
          <a:p>
            <a:pPr lvl="1" eaLnBrk="1" hangingPunct="1">
              <a:buNone/>
            </a:pPr>
            <a:endParaRPr lang="en-US" dirty="0" smtClean="0">
              <a:cs typeface="Tahoma" pitchFamily="34" charset="0"/>
            </a:endParaRPr>
          </a:p>
          <a:p>
            <a:pPr lvl="1" eaLnBrk="1" hangingPunct="1"/>
            <a:r>
              <a:rPr lang="en-US" dirty="0" smtClean="0">
                <a:cs typeface="Tahoma" pitchFamily="34" charset="0"/>
              </a:rPr>
              <a:t>Signs: a </a:t>
            </a:r>
            <a:r>
              <a:rPr lang="en-US" i="1" dirty="0" smtClean="0">
                <a:cs typeface="Tahoma" pitchFamily="34" charset="0"/>
              </a:rPr>
              <a:t>sudden </a:t>
            </a:r>
            <a:r>
              <a:rPr lang="en-US" dirty="0" smtClean="0">
                <a:cs typeface="Tahoma" pitchFamily="34" charset="0"/>
              </a:rPr>
              <a:t>onset of respiratory distress with coughing, gagging, </a:t>
            </a:r>
            <a:r>
              <a:rPr lang="en-US" dirty="0" err="1" smtClean="0">
                <a:cs typeface="Tahoma" pitchFamily="34" charset="0"/>
              </a:rPr>
              <a:t>stridor</a:t>
            </a:r>
            <a:r>
              <a:rPr lang="en-US" dirty="0" smtClean="0">
                <a:cs typeface="Tahoma" pitchFamily="34" charset="0"/>
              </a:rPr>
              <a:t>, or wheezing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7"/>
          <p:cNvSpPr>
            <a:spLocks noGrp="1" noChangeArrowheads="1"/>
          </p:cNvSpPr>
          <p:nvPr>
            <p:ph type="title"/>
          </p:nvPr>
        </p:nvSpPr>
        <p:spPr>
          <a:xfrm>
            <a:off x="323850" y="-266700"/>
            <a:ext cx="724204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FBAO (Choking)</a:t>
            </a:r>
          </a:p>
        </p:txBody>
      </p:sp>
      <p:sp>
        <p:nvSpPr>
          <p:cNvPr id="65541" name="Rectangle 9"/>
          <p:cNvSpPr>
            <a:spLocks noChangeArrowheads="1"/>
          </p:cNvSpPr>
          <p:nvPr/>
        </p:nvSpPr>
        <p:spPr bwMode="auto">
          <a:xfrm>
            <a:off x="5035423" y="1367631"/>
            <a:ext cx="25304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en-US" sz="1600" b="1" dirty="0">
                <a:solidFill>
                  <a:srgbClr val="FF0000"/>
                </a:solidFill>
              </a:rPr>
              <a:t>Mild airway obstruction</a:t>
            </a:r>
          </a:p>
          <a:p>
            <a:pPr marL="742950" lvl="1" indent="-285750" algn="l" rtl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1400" dirty="0"/>
              <a:t>The child can cough &amp; make some sounds.</a:t>
            </a:r>
          </a:p>
        </p:txBody>
      </p:sp>
      <p:sp>
        <p:nvSpPr>
          <p:cNvPr id="65542" name="Rectangle 10"/>
          <p:cNvSpPr>
            <a:spLocks noChangeArrowheads="1"/>
          </p:cNvSpPr>
          <p:nvPr/>
        </p:nvSpPr>
        <p:spPr bwMode="auto">
          <a:xfrm>
            <a:off x="323850" y="1600200"/>
            <a:ext cx="3322638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en-US" sz="1600" b="1" dirty="0">
                <a:solidFill>
                  <a:srgbClr val="FF0000"/>
                </a:solidFill>
              </a:rPr>
              <a:t>Severe airway obstruction </a:t>
            </a:r>
          </a:p>
          <a:p>
            <a:pPr marL="742950" lvl="1" indent="-285750" algn="l" rtl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1400" dirty="0"/>
              <a:t>The victim cannot cough or make any sound.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0" y="2895600"/>
            <a:ext cx="78009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327" y="-33302"/>
            <a:ext cx="724204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Heimlich maneuver </a:t>
            </a:r>
            <a:endParaRPr lang="en-US" sz="4000" dirty="0" smtClean="0"/>
          </a:p>
        </p:txBody>
      </p:sp>
      <p:sp>
        <p:nvSpPr>
          <p:cNvPr id="66563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521075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cs typeface="Tahoma" pitchFamily="34" charset="0"/>
              </a:rPr>
              <a:t>Conscious Child Standing</a:t>
            </a:r>
          </a:p>
        </p:txBody>
      </p:sp>
      <p:sp>
        <p:nvSpPr>
          <p:cNvPr id="66564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178300" y="1600200"/>
            <a:ext cx="3521075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cs typeface="Tahoma" pitchFamily="34" charset="0"/>
              </a:rPr>
              <a:t>Conscious or Unconscious Child, Lying</a:t>
            </a:r>
          </a:p>
          <a:p>
            <a:pPr eaLnBrk="1" hangingPunct="1"/>
            <a:endParaRPr lang="en-US" sz="1800" dirty="0" smtClean="0">
              <a:cs typeface="Tahoma" pitchFamily="34" charset="0"/>
            </a:endParaRPr>
          </a:p>
        </p:txBody>
      </p:sp>
      <p:pic>
        <p:nvPicPr>
          <p:cNvPr id="66565" name="Picture 4" descr="Image3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306638"/>
            <a:ext cx="5184775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7" descr="Image3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060575"/>
            <a:ext cx="31686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imlich4.wmv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440739" cy="6324600"/>
          </a:xfrm>
        </p:spPr>
      </p:pic>
    </p:spTree>
    <p:extLst>
      <p:ext uri="{BB962C8B-B14F-4D97-AF65-F5344CB8AC3E}">
        <p14:creationId xmlns:p14="http://schemas.microsoft.com/office/powerpoint/2010/main" val="342790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Back Blow &amp; Chest Thrust in an Infant</a:t>
            </a:r>
          </a:p>
        </p:txBody>
      </p:sp>
      <p:pic>
        <p:nvPicPr>
          <p:cNvPr id="67587" name="Picture 3" descr="Image3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455863"/>
            <a:ext cx="48260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Image32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560638"/>
            <a:ext cx="5184775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هیملیخ در سنین مختلف.wmv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57200"/>
            <a:ext cx="7164388" cy="5851525"/>
          </a:xfrm>
        </p:spPr>
      </p:pic>
    </p:spTree>
    <p:extLst>
      <p:ext uri="{BB962C8B-B14F-4D97-AF65-F5344CB8AC3E}">
        <p14:creationId xmlns:p14="http://schemas.microsoft.com/office/powerpoint/2010/main" val="1557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Unresponsive Victim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73225"/>
            <a:ext cx="8077200" cy="4203700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Tahoma" pitchFamily="34" charset="0"/>
              </a:rPr>
              <a:t>Perform CPR but should look into the mouth before giving breaths</a:t>
            </a:r>
          </a:p>
          <a:p>
            <a:pPr lvl="1" eaLnBrk="1" hangingPunct="1"/>
            <a:r>
              <a:rPr lang="en-US" dirty="0" smtClean="0">
                <a:cs typeface="Tahoma" pitchFamily="34" charset="0"/>
              </a:rPr>
              <a:t>If you see a foreign body, remove it</a:t>
            </a:r>
          </a:p>
          <a:p>
            <a:pPr lvl="1" eaLnBrk="1" hangingPunct="1"/>
            <a:r>
              <a:rPr lang="en-US" dirty="0" smtClean="0">
                <a:cs typeface="Tahoma" pitchFamily="34" charset="0"/>
              </a:rPr>
              <a:t>Do not perform blind finger sweeps because it may push obstructing objects further into the pharynx &amp; may damage the oropharynx</a:t>
            </a:r>
          </a:p>
          <a:p>
            <a:pPr lvl="1" eaLnBrk="1" hangingPunct="1"/>
            <a:r>
              <a:rPr lang="en-US" dirty="0" smtClean="0">
                <a:cs typeface="Tahoma" pitchFamily="34" charset="0"/>
              </a:rPr>
              <a:t>Attempt to remove an object only if you can see it in the pharynx</a:t>
            </a:r>
          </a:p>
          <a:p>
            <a:pPr lvl="1" eaLnBrk="1" hangingPunct="1"/>
            <a:r>
              <a:rPr lang="en-US" dirty="0" smtClean="0">
                <a:cs typeface="Tahoma" pitchFamily="34" charset="0"/>
              </a:rPr>
              <a:t>Then attempt ventilation &amp; follow with chest compressions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7242048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Finger Sweep Maneuver Administered to an Unconscious Victim of FBAO</a:t>
            </a:r>
          </a:p>
        </p:txBody>
      </p:sp>
      <p:pic>
        <p:nvPicPr>
          <p:cNvPr id="69635" name="Picture 3" descr="Image2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590800"/>
            <a:ext cx="48926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5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16013" y="765175"/>
            <a:ext cx="7620000" cy="15113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0700" dirty="0" smtClean="0">
                <a:solidFill>
                  <a:srgbClr val="FFFF00"/>
                </a:solidFill>
              </a:rPr>
              <a:t>Safety</a:t>
            </a:r>
            <a:r>
              <a:rPr lang="en-US" sz="166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0" y="2590800"/>
            <a:ext cx="8153399" cy="2206625"/>
          </a:xfrm>
          <a:prstGeom prst="rect">
            <a:avLst/>
          </a:prstGeom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rtl="0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Safety of Rescuer &amp; Victim</a:t>
            </a:r>
          </a:p>
          <a:p>
            <a:pPr algn="l" rtl="0" eaLnBrk="1" hangingPunct="1">
              <a:defRPr/>
            </a:pPr>
            <a:r>
              <a:rPr lang="en-US" sz="2400" dirty="0" smtClean="0"/>
              <a:t>Always make sure that the area is safe for you &amp; the victim</a:t>
            </a:r>
          </a:p>
          <a:p>
            <a:pPr algn="l" rtl="0" eaLnBrk="1" hangingPunct="1">
              <a:defRPr/>
            </a:pPr>
            <a:endParaRPr lang="en-US" sz="2400" dirty="0" smtClean="0"/>
          </a:p>
          <a:p>
            <a:pPr algn="l" rtl="0" eaLnBrk="1" hangingPunct="1">
              <a:defRPr/>
            </a:pPr>
            <a:r>
              <a:rPr lang="en-US" sz="2400" dirty="0" smtClean="0"/>
              <a:t>Move a victim only to ensure the victim</a:t>
            </a:r>
            <a:r>
              <a:rPr lang="en-US" sz="2400" dirty="0" smtClean="0">
                <a:latin typeface="Arial" charset="0"/>
              </a:rPr>
              <a:t>’</a:t>
            </a:r>
            <a:r>
              <a:rPr lang="en-US" sz="2400" dirty="0" smtClean="0"/>
              <a:t>s safety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Assess Responsiveness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7239000" cy="4846638"/>
          </a:xfrm>
        </p:spPr>
        <p:txBody>
          <a:bodyPr/>
          <a:lstStyle/>
          <a:p>
            <a:pPr marL="0" indent="0" eaLnBrk="1" hangingPunct="1"/>
            <a:r>
              <a:rPr lang="en-US" sz="2400" dirty="0" smtClean="0">
                <a:cs typeface="Tahoma" pitchFamily="34" charset="0"/>
              </a:rPr>
              <a:t>Call the child</a:t>
            </a:r>
            <a:r>
              <a:rPr lang="en-US" sz="2400" dirty="0" smtClean="0">
                <a:latin typeface="Arial" pitchFamily="34" charset="0"/>
                <a:cs typeface="Tahoma" pitchFamily="34" charset="0"/>
              </a:rPr>
              <a:t>’</a:t>
            </a:r>
            <a:r>
              <a:rPr lang="en-US" sz="2400" dirty="0" smtClean="0">
                <a:cs typeface="Tahoma" pitchFamily="34" charset="0"/>
              </a:rPr>
              <a:t>s name if you know </a:t>
            </a:r>
            <a:r>
              <a:rPr lang="en-US" sz="2400" dirty="0" err="1" smtClean="0">
                <a:cs typeface="Tahoma" pitchFamily="34" charset="0"/>
              </a:rPr>
              <a:t>it,or</a:t>
            </a:r>
            <a:r>
              <a:rPr lang="en-US" sz="2400" dirty="0" smtClean="0">
                <a:cs typeface="Tahoma" pitchFamily="34" charset="0"/>
              </a:rPr>
              <a:t> ask loudly: </a:t>
            </a:r>
            <a:r>
              <a:rPr lang="en-US" sz="2400" dirty="0" smtClean="0">
                <a:latin typeface="Arial" pitchFamily="34" charset="0"/>
                <a:cs typeface="Tahoma" pitchFamily="34" charset="0"/>
              </a:rPr>
              <a:t>“</a:t>
            </a:r>
            <a:r>
              <a:rPr lang="en-US" sz="2400" dirty="0" smtClean="0">
                <a:cs typeface="Tahoma" pitchFamily="34" charset="0"/>
              </a:rPr>
              <a:t>Are you okay?</a:t>
            </a:r>
            <a:r>
              <a:rPr lang="en-US" sz="2400" dirty="0" smtClean="0">
                <a:latin typeface="Arial" pitchFamily="34" charset="0"/>
                <a:cs typeface="Tahoma" pitchFamily="34" charset="0"/>
              </a:rPr>
              <a:t>”</a:t>
            </a:r>
            <a:r>
              <a:rPr lang="en-US" sz="2400" dirty="0" smtClean="0">
                <a:cs typeface="Tahoma" pitchFamily="34" charset="0"/>
              </a:rPr>
              <a:t> 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marL="0" indent="0" eaLnBrk="1" hangingPunct="1"/>
            <a:r>
              <a:rPr lang="en-US" sz="2400" dirty="0" smtClean="0">
                <a:cs typeface="Tahoma" pitchFamily="34" charset="0"/>
              </a:rPr>
              <a:t>Tap the victim (the bottom of the foot is a good place in infant &amp; )</a:t>
            </a:r>
          </a:p>
          <a:p>
            <a:pPr marL="0" indent="0" eaLnBrk="1" hangingPunct="1">
              <a:buNone/>
            </a:pPr>
            <a:endParaRPr lang="en-US" sz="2400" dirty="0" smtClean="0">
              <a:cs typeface="Tahoma" pitchFamily="34" charset="0"/>
            </a:endParaRPr>
          </a:p>
          <a:p>
            <a:pPr marL="0" indent="0" eaLnBrk="1" hangingPunct="1"/>
            <a:r>
              <a:rPr lang="en-US" sz="2400" dirty="0" smtClean="0">
                <a:cs typeface="Tahoma" pitchFamily="34" charset="0"/>
              </a:rPr>
              <a:t>Look for movement, answering or moaning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1766</Words>
  <Application>Microsoft Office PowerPoint</Application>
  <PresentationFormat>On-screen Show (4:3)</PresentationFormat>
  <Paragraphs>259</Paragraphs>
  <Slides>62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Book Antiqua</vt:lpstr>
      <vt:lpstr>Calibri</vt:lpstr>
      <vt:lpstr>Monotype Sorts</vt:lpstr>
      <vt:lpstr>Sans Serif</vt:lpstr>
      <vt:lpstr>Symbol</vt:lpstr>
      <vt:lpstr>Tahoma</vt:lpstr>
      <vt:lpstr>Times New Roman</vt:lpstr>
      <vt:lpstr>Trebuchet MS</vt:lpstr>
      <vt:lpstr>Wingdings</vt:lpstr>
      <vt:lpstr>Wingdings 2</vt:lpstr>
      <vt:lpstr>Opulent</vt:lpstr>
      <vt:lpstr>Pediatric Basic Life Support</vt:lpstr>
      <vt:lpstr>Pediatric Chain of Survival</vt:lpstr>
      <vt:lpstr>PowerPoint Presentation</vt:lpstr>
      <vt:lpstr>RESCUERS</vt:lpstr>
      <vt:lpstr>VICTIMS</vt:lpstr>
      <vt:lpstr>PowerPoint Presentation</vt:lpstr>
      <vt:lpstr>PowerPoint Presentation</vt:lpstr>
      <vt:lpstr>Safety </vt:lpstr>
      <vt:lpstr>Assess Responsiveness</vt:lpstr>
      <vt:lpstr>Responsive child</vt:lpstr>
      <vt:lpstr>             Nonresponsive </vt:lpstr>
      <vt:lpstr>Recovery Position</vt:lpstr>
      <vt:lpstr>Recovery Position</vt:lpstr>
      <vt:lpstr>Unresponsive  </vt:lpstr>
      <vt:lpstr>Unresponsive child</vt:lpstr>
      <vt:lpstr>carrying a small child to the telephone</vt:lpstr>
      <vt:lpstr>Activate the EMS System &amp; Get the  AED</vt:lpstr>
      <vt:lpstr>Position the Victim</vt:lpstr>
      <vt:lpstr>Pulse Check</vt:lpstr>
      <vt:lpstr>BRACHIAL PULSE CHECK</vt:lpstr>
      <vt:lpstr>Definite pulse</vt:lpstr>
      <vt:lpstr>No pulse</vt:lpstr>
      <vt:lpstr>When check pulse again</vt:lpstr>
      <vt:lpstr>Chest Compressions</vt:lpstr>
      <vt:lpstr>Chest Compressions</vt:lpstr>
      <vt:lpstr>2-finger Chest Compression Technique                             in Infant</vt:lpstr>
      <vt:lpstr>Hand Position for Chest Encirclement</vt:lpstr>
      <vt:lpstr>2 Thumb–encircling Hands Chest Compression in Infant (2 Rescuers)</vt:lpstr>
      <vt:lpstr>PowerPoint Presentation</vt:lpstr>
      <vt:lpstr>One-hand chest compression technique in child (1-8) Yr </vt:lpstr>
      <vt:lpstr>PowerPoint Presentation</vt:lpstr>
      <vt:lpstr>PowerPoint Presentation</vt:lpstr>
      <vt:lpstr>Ventilations  Inadequate Breathing With Pulse</vt:lpstr>
      <vt:lpstr>Nonresponsive tongue &amp; epiglottis block  airway</vt:lpstr>
      <vt:lpstr>Cervical Spinal Precautions</vt:lpstr>
      <vt:lpstr>Opening the Airway</vt:lpstr>
      <vt:lpstr>PowerPoint Presentation</vt:lpstr>
      <vt:lpstr>Jaw-thrust Maneuver</vt:lpstr>
      <vt:lpstr>Airway Management </vt:lpstr>
      <vt:lpstr>Correct (sniffing) position for maximal airway patency</vt:lpstr>
      <vt:lpstr>Rescue Breathing</vt:lpstr>
      <vt:lpstr>Comments on Technique</vt:lpstr>
      <vt:lpstr>Barrier Devices</vt:lpstr>
      <vt:lpstr>PowerPoint Presentation</vt:lpstr>
      <vt:lpstr>PowerPoint Presentation</vt:lpstr>
      <vt:lpstr>Bag-Mask Ventilation </vt:lpstr>
      <vt:lpstr>Ventilation Bags</vt:lpstr>
      <vt:lpstr>Precautions</vt:lpstr>
      <vt:lpstr>Excessive Ventilation</vt:lpstr>
      <vt:lpstr>Gastric Inflation &amp; Cricoid Pressure</vt:lpstr>
      <vt:lpstr>Coordinate Chest Compressions and Ventilations</vt:lpstr>
      <vt:lpstr>Coordinate Chest Compressions and Breathing</vt:lpstr>
      <vt:lpstr>Defibrillation</vt:lpstr>
      <vt:lpstr>Foreign Body Airway Obstruction chocking</vt:lpstr>
      <vt:lpstr>FBAO (Choking)</vt:lpstr>
      <vt:lpstr>FBAO (Choking)</vt:lpstr>
      <vt:lpstr>Heimlich maneuver </vt:lpstr>
      <vt:lpstr>PowerPoint Presentation</vt:lpstr>
      <vt:lpstr>Back Blow &amp; Chest Thrust in an Infant</vt:lpstr>
      <vt:lpstr>PowerPoint Presentation</vt:lpstr>
      <vt:lpstr>Unresponsive Victim </vt:lpstr>
      <vt:lpstr>Finger Sweep Maneuver Administered to an Unconscious Victim of FBAO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Basic Life Support</dc:title>
  <dc:creator/>
  <cp:lastModifiedBy>kavoos</cp:lastModifiedBy>
  <cp:revision>24</cp:revision>
  <dcterms:created xsi:type="dcterms:W3CDTF">2006-08-16T00:00:00Z</dcterms:created>
  <dcterms:modified xsi:type="dcterms:W3CDTF">2016-05-17T05:19:48Z</dcterms:modified>
</cp:coreProperties>
</file>